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FFFaeHdDNSSvZPf1Cdv/7fnoJ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14E455-72E3-46AC-BA96-D96986ED638A}" v="2" dt="2024-12-02T21:11:23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F314E455-72E3-46AC-BA96-D96986ED638A}"/>
    <pc:docChg chg="custSel modSld modMainMaster">
      <pc:chgData name="Sally North" userId="52e2d7fe0a4c5456" providerId="LiveId" clId="{F314E455-72E3-46AC-BA96-D96986ED638A}" dt="2024-12-02T21:11:23.918" v="3"/>
      <pc:docMkLst>
        <pc:docMk/>
      </pc:docMkLst>
      <pc:sldChg chg="modSp mod">
        <pc:chgData name="Sally North" userId="52e2d7fe0a4c5456" providerId="LiveId" clId="{F314E455-72E3-46AC-BA96-D96986ED638A}" dt="2024-12-02T21:11:21.279" v="1" actId="27636"/>
        <pc:sldMkLst>
          <pc:docMk/>
          <pc:sldMk cId="0" sldId="260"/>
        </pc:sldMkLst>
        <pc:spChg chg="mod">
          <ac:chgData name="Sally North" userId="52e2d7fe0a4c5456" providerId="LiveId" clId="{F314E455-72E3-46AC-BA96-D96986ED638A}" dt="2024-12-02T21:11:21.279" v="1" actId="27636"/>
          <ac:spMkLst>
            <pc:docMk/>
            <pc:sldMk cId="0" sldId="260"/>
            <ac:spMk id="123" creationId="{00000000-0000-0000-0000-000000000000}"/>
          </ac:spMkLst>
        </pc:spChg>
      </pc:sldChg>
      <pc:sldChg chg="modSp mod">
        <pc:chgData name="Sally North" userId="52e2d7fe0a4c5456" providerId="LiveId" clId="{F314E455-72E3-46AC-BA96-D96986ED638A}" dt="2024-12-02T21:11:21.294" v="2" actId="27636"/>
        <pc:sldMkLst>
          <pc:docMk/>
          <pc:sldMk cId="0" sldId="268"/>
        </pc:sldMkLst>
        <pc:spChg chg="mod">
          <ac:chgData name="Sally North" userId="52e2d7fe0a4c5456" providerId="LiveId" clId="{F314E455-72E3-46AC-BA96-D96986ED638A}" dt="2024-12-02T21:11:21.294" v="2" actId="27636"/>
          <ac:spMkLst>
            <pc:docMk/>
            <pc:sldMk cId="0" sldId="268"/>
            <ac:spMk id="179" creationId="{00000000-0000-0000-0000-000000000000}"/>
          </ac:spMkLst>
        </pc:spChg>
      </pc:sldChg>
      <pc:sldMasterChg chg="modSldLayout">
        <pc:chgData name="Sally North" userId="52e2d7fe0a4c5456" providerId="LiveId" clId="{F314E455-72E3-46AC-BA96-D96986ED638A}" dt="2024-12-02T21:11:23.918" v="3"/>
        <pc:sldMasterMkLst>
          <pc:docMk/>
          <pc:sldMasterMk cId="0" sldId="2147483648"/>
        </pc:sldMasterMkLst>
        <pc:sldLayoutChg chg="addSp modSp">
          <pc:chgData name="Sally North" userId="52e2d7fe0a4c5456" providerId="LiveId" clId="{F314E455-72E3-46AC-BA96-D96986ED638A}" dt="2024-12-02T21:11:21.225" v="0"/>
          <pc:sldLayoutMkLst>
            <pc:docMk/>
            <pc:sldMasterMk cId="0" sldId="2147483648"/>
            <pc:sldLayoutMk cId="0" sldId="2147483649"/>
          </pc:sldLayoutMkLst>
          <pc:spChg chg="add mod">
            <ac:chgData name="Sally North" userId="52e2d7fe0a4c5456" providerId="LiveId" clId="{F314E455-72E3-46AC-BA96-D96986ED638A}" dt="2024-12-02T21:11:21.225" v="0"/>
            <ac:spMkLst>
              <pc:docMk/>
              <pc:sldMasterMk cId="0" sldId="2147483648"/>
              <pc:sldLayoutMk cId="0" sldId="2147483649"/>
              <ac:spMk id="2" creationId="{2F38B1A6-1B2D-1E65-CC88-1500CF6FE9F1}"/>
            </ac:spMkLst>
          </pc:spChg>
          <pc:picChg chg="add mod">
            <ac:chgData name="Sally North" userId="52e2d7fe0a4c5456" providerId="LiveId" clId="{F314E455-72E3-46AC-BA96-D96986ED638A}" dt="2024-12-02T21:11:21.225" v="0"/>
            <ac:picMkLst>
              <pc:docMk/>
              <pc:sldMasterMk cId="0" sldId="2147483648"/>
              <pc:sldLayoutMk cId="0" sldId="2147483649"/>
              <ac:picMk id="3" creationId="{CC0AA2EC-229A-A4AF-664C-8A5679A7D53E}"/>
            </ac:picMkLst>
          </pc:picChg>
        </pc:sldLayoutChg>
        <pc:sldLayoutChg chg="addSp modSp">
          <pc:chgData name="Sally North" userId="52e2d7fe0a4c5456" providerId="LiveId" clId="{F314E455-72E3-46AC-BA96-D96986ED638A}" dt="2024-12-02T21:11:23.918" v="3"/>
          <pc:sldLayoutMkLst>
            <pc:docMk/>
            <pc:sldMasterMk cId="0" sldId="2147483648"/>
            <pc:sldLayoutMk cId="0" sldId="2147483650"/>
          </pc:sldLayoutMkLst>
          <pc:spChg chg="add mod">
            <ac:chgData name="Sally North" userId="52e2d7fe0a4c5456" providerId="LiveId" clId="{F314E455-72E3-46AC-BA96-D96986ED638A}" dt="2024-12-02T21:11:23.918" v="3"/>
            <ac:spMkLst>
              <pc:docMk/>
              <pc:sldMasterMk cId="0" sldId="2147483648"/>
              <pc:sldLayoutMk cId="0" sldId="2147483650"/>
              <ac:spMk id="2" creationId="{2656141F-48E4-0E88-A02C-933B64C5E2C9}"/>
            </ac:spMkLst>
          </pc:spChg>
          <pc:picChg chg="add mod">
            <ac:chgData name="Sally North" userId="52e2d7fe0a4c5456" providerId="LiveId" clId="{F314E455-72E3-46AC-BA96-D96986ED638A}" dt="2024-12-02T21:11:23.918" v="3"/>
            <ac:picMkLst>
              <pc:docMk/>
              <pc:sldMasterMk cId="0" sldId="2147483648"/>
              <pc:sldLayoutMk cId="0" sldId="2147483650"/>
              <ac:picMk id="3" creationId="{42961439-8420-8597-8B2C-7A3D7F44718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893211930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893211930_0_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31893211930_0_4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1893211930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1893211930_0_5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31893211930_0_5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89321193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g31893211930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31893211930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893211930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g31893211930_0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31893211930_0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189321193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1893211930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31893211930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189321193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1893211930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1893211930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893211930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1893211930_0_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g31893211930_0_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189321193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1893211930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31893211930_0_2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3189321193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31893211930_0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g31893211930_0_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" name="Google Shape;17;p16">
            <a:extLst>
              <a:ext uri="{FF2B5EF4-FFF2-40B4-BE49-F238E27FC236}">
                <a16:creationId xmlns:a16="http://schemas.microsoft.com/office/drawing/2014/main" id="{2F38B1A6-1B2D-1E65-CC88-1500CF6FE9F1}"/>
              </a:ext>
            </a:extLst>
          </p:cNvPr>
          <p:cNvSpPr txBox="1">
            <a:spLocks/>
          </p:cNvSpPr>
          <p:nvPr userDrawn="1"/>
        </p:nvSpPr>
        <p:spPr>
          <a:xfrm>
            <a:off x="475861" y="6223518"/>
            <a:ext cx="11234057" cy="49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International Tourism Futures 2nd edn © Clare Lade, Paul Strickland, Elspeth Frew, Paul Willard, Sandra Cherro Osorio, Astrid Noerfelt. </a:t>
            </a:r>
          </a:p>
          <a:p>
            <a:r>
              <a:rPr lang="en-GB"/>
              <a:t>All rights reserved 2025</a:t>
            </a:r>
          </a:p>
          <a:p>
            <a:endParaRPr lang="en-GB" dirty="0"/>
          </a:p>
        </p:txBody>
      </p:sp>
      <p:pic>
        <p:nvPicPr>
          <p:cNvPr id="3" name="Picture 2" descr="A book cover with a couple of people&#10;&#10;Description automatically generated">
            <a:extLst>
              <a:ext uri="{FF2B5EF4-FFF2-40B4-BE49-F238E27FC236}">
                <a16:creationId xmlns:a16="http://schemas.microsoft.com/office/drawing/2014/main" id="{CC0AA2EC-229A-A4AF-664C-8A5679A7D5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3367" y="215073"/>
            <a:ext cx="1004286" cy="142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" name="Google Shape;17;p16">
            <a:extLst>
              <a:ext uri="{FF2B5EF4-FFF2-40B4-BE49-F238E27FC236}">
                <a16:creationId xmlns:a16="http://schemas.microsoft.com/office/drawing/2014/main" id="{2656141F-48E4-0E88-A02C-933B64C5E2C9}"/>
              </a:ext>
            </a:extLst>
          </p:cNvPr>
          <p:cNvSpPr txBox="1">
            <a:spLocks/>
          </p:cNvSpPr>
          <p:nvPr userDrawn="1"/>
        </p:nvSpPr>
        <p:spPr>
          <a:xfrm>
            <a:off x="475861" y="6223518"/>
            <a:ext cx="11234057" cy="497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GB"/>
              <a:t>International Tourism Futures 2nd edn © Clare Lade, Paul Strickland, Elspeth Frew, Paul Willard, Sandra Cherro Osorio, Astrid Noerfelt. </a:t>
            </a:r>
          </a:p>
          <a:p>
            <a:r>
              <a:rPr lang="en-GB"/>
              <a:t>All rights reserved 2025</a:t>
            </a:r>
          </a:p>
          <a:p>
            <a:endParaRPr lang="en-GB" dirty="0"/>
          </a:p>
        </p:txBody>
      </p:sp>
      <p:pic>
        <p:nvPicPr>
          <p:cNvPr id="3" name="Picture 2" descr="A book cover with a couple of people&#10;&#10;Description automatically generated">
            <a:extLst>
              <a:ext uri="{FF2B5EF4-FFF2-40B4-BE49-F238E27FC236}">
                <a16:creationId xmlns:a16="http://schemas.microsoft.com/office/drawing/2014/main" id="{42961439-8420-8597-8B2C-7A3D7F4471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3367" y="215073"/>
            <a:ext cx="1004286" cy="142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8" name="Google Shape;2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8882" y="-11112"/>
            <a:ext cx="1663118" cy="13194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"/>
          <p:cNvSpPr txBox="1"/>
          <p:nvPr/>
        </p:nvSpPr>
        <p:spPr>
          <a:xfrm>
            <a:off x="1676401" y="1989139"/>
            <a:ext cx="8812200" cy="255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 i="0" u="none" strike="noStrike" cap="none">
                <a:solidFill>
                  <a:schemeClr val="dk1"/>
                </a:solidFill>
              </a:rPr>
              <a:t>Chapter 3: </a:t>
            </a:r>
            <a:r>
              <a:rPr lang="en-GB" sz="4000" b="1">
                <a:solidFill>
                  <a:schemeClr val="dk1"/>
                </a:solidFill>
              </a:rPr>
              <a:t>Tourists’ Needs and Motivations - Past, Present, and Future</a:t>
            </a:r>
            <a:endParaRPr sz="4000" b="1" i="0" u="none" strike="noStrike" cap="none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1524000" y="43934"/>
            <a:ext cx="26481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ftr" idx="11"/>
          </p:nvPr>
        </p:nvSpPr>
        <p:spPr>
          <a:xfrm>
            <a:off x="998807" y="6356350"/>
            <a:ext cx="1003026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Clare Lade, Paul Strickland, Elspeth Frew, Paul Willard, Sandra Cherro Osorio, Astrid Noerfelt.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All rights reserved 2024</a:t>
            </a:r>
            <a:endParaRPr/>
          </a:p>
        </p:txBody>
      </p:sp>
      <p:pic>
        <p:nvPicPr>
          <p:cNvPr id="90" name="Google Shape;90;p1" descr="A picture containing colorful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0" y="15798"/>
            <a:ext cx="1524000" cy="1985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 descr="A picture containing drawing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04" y="6084016"/>
            <a:ext cx="713496" cy="687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 descr="A picture containing drawing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430000" y="6084016"/>
            <a:ext cx="713496" cy="687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1893211930_0_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Example 2: Disease Avoidance</a:t>
            </a:r>
            <a:endParaRPr b="1"/>
          </a:p>
        </p:txBody>
      </p:sp>
      <p:sp>
        <p:nvSpPr>
          <p:cNvPr id="158" name="Google Shape;158;g31893211930_0_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Humans’ fundamental motive to avoid diseases impacts tourism in different ways such as: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Increases the tendency to book travel insurance (Kock et al., 2020)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The pandemic was linked to a preference for robot-staffed (vs human-staffed) hotels (Kim et al., 2021)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Increases negative biases toward out-group members (Kock et al., 2020)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/>
              <a:t>This tendency is an example of an evolutionary mismatch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1893211930_0_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Example 3: Status</a:t>
            </a:r>
            <a:endParaRPr b="1"/>
          </a:p>
        </p:txBody>
      </p:sp>
      <p:sp>
        <p:nvSpPr>
          <p:cNvPr id="165" name="Google Shape;165;g31893211930_0_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Humans’ fundamental status motive impacts tourism in different ways such as: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Status is linked to luxury tourism (Kock et al., 2018)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Status is linked to posting pictures from holidays on social media (Boley et al., 2018)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Status is linked to eco-tourism (Beall et al., 2021)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Summary</a:t>
            </a:r>
            <a:endParaRPr/>
          </a:p>
        </p:txBody>
      </p:sp>
      <p:sp>
        <p:nvSpPr>
          <p:cNvPr id="172" name="Google Shape;172;p3"/>
          <p:cNvSpPr txBox="1">
            <a:spLocks noGrp="1"/>
          </p:cNvSpPr>
          <p:nvPr>
            <p:ph type="body" idx="1"/>
          </p:nvPr>
        </p:nvSpPr>
        <p:spPr>
          <a:xfrm>
            <a:off x="838200" y="1567543"/>
            <a:ext cx="10515600" cy="4609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This chapter discussed the following topics: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Maslow’s hierarchy of needs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Travel motives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The push-pull framework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The fundamental motives framework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Exploration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Disease avoidance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Status</a:t>
            </a:r>
            <a:r>
              <a:rPr lang="en-GB"/>
              <a:t> </a:t>
            </a:r>
            <a:endParaRPr/>
          </a:p>
        </p:txBody>
      </p:sp>
      <p:sp>
        <p:nvSpPr>
          <p:cNvPr id="173" name="Google Shape;17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Goodfellow Publishers 2024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65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Case Study and Discussion Questions</a:t>
            </a:r>
            <a:endParaRPr/>
          </a:p>
        </p:txBody>
      </p:sp>
      <p:sp>
        <p:nvSpPr>
          <p:cNvPr id="179" name="Google Shape;179;p4"/>
          <p:cNvSpPr txBox="1">
            <a:spLocks noGrp="1"/>
          </p:cNvSpPr>
          <p:nvPr>
            <p:ph type="body" idx="1"/>
          </p:nvPr>
        </p:nvSpPr>
        <p:spPr>
          <a:xfrm>
            <a:off x="838200" y="1430216"/>
            <a:ext cx="10814538" cy="4926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000" b="1"/>
              <a:t>Case Study: </a:t>
            </a:r>
            <a:r>
              <a:rPr lang="en-GB" sz="2000"/>
              <a:t>Mismatches between evolved fundamental motives and novel environments </a:t>
            </a: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 sz="2000" b="1"/>
              <a:t>Discussion Questions:</a:t>
            </a:r>
            <a:endParaRPr sz="2000"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/>
            </a:pPr>
            <a:r>
              <a:rPr lang="en-GB" sz="2000"/>
              <a:t>Given the pace of change in society, do you think the mismatches between human psychology and the surrounding environment will happen at greater frequency in the future? Why/why not? How might this impact tourism?</a:t>
            </a:r>
            <a:endParaRPr sz="20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alibri"/>
              <a:buAutoNum type="arabicPeriod" startAt="2"/>
            </a:pPr>
            <a:r>
              <a:rPr lang="en-GB" sz="2000"/>
              <a:t>Do you think the types of needs and motivations that influence tourists today will stay the same in the future? Why/why not?</a:t>
            </a:r>
            <a:endParaRPr sz="20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latin typeface="Arial"/>
                <a:ea typeface="Arial"/>
                <a:cs typeface="Arial"/>
                <a:sym typeface="Arial"/>
              </a:rPr>
              <a:t> </a:t>
            </a: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endParaRPr sz="3600" b="1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80" name="Google Shape;180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Goodfellow Publishers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>
                <a:latin typeface="Calibri"/>
                <a:ea typeface="Calibri"/>
                <a:cs typeface="Calibri"/>
                <a:sym typeface="Calibri"/>
              </a:rPr>
              <a:t>Chapter Outline</a:t>
            </a:r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838200" y="1535723"/>
            <a:ext cx="10515600" cy="464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Introduction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Maslow’s hierarchy of needs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Travel motives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The push-pull framework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The fundamental motives framework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Exploration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Disease avoidance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Status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Summary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Case study/discussion questions</a:t>
            </a:r>
            <a:endParaRPr sz="2600"/>
          </a:p>
        </p:txBody>
      </p:sp>
      <p:sp>
        <p:nvSpPr>
          <p:cNvPr id="100" name="Google Shape;100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Goodfellow Publishers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1893211930_0_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Introduction</a:t>
            </a:r>
            <a:endParaRPr/>
          </a:p>
        </p:txBody>
      </p:sp>
      <p:sp>
        <p:nvSpPr>
          <p:cNvPr id="107" name="Google Shape;107;g31893211930_0_2"/>
          <p:cNvSpPr txBox="1">
            <a:spLocks noGrp="1"/>
          </p:cNvSpPr>
          <p:nvPr>
            <p:ph type="body" idx="1"/>
          </p:nvPr>
        </p:nvSpPr>
        <p:spPr>
          <a:xfrm>
            <a:off x="838200" y="1535723"/>
            <a:ext cx="10515600" cy="46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Tourists are guided by deep-rooted motivations</a:t>
            </a:r>
            <a:endParaRPr sz="2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To understand tourists’ current behaviors and predict their future behaviors, an understanding of their motivations is therefore important</a:t>
            </a:r>
            <a:endParaRPr sz="2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Different motivation theories have been proposed over the years: From Maslow’s hierarchy of needs to the fundamental motives framework</a:t>
            </a:r>
            <a:endParaRPr sz="2600"/>
          </a:p>
        </p:txBody>
      </p:sp>
      <p:sp>
        <p:nvSpPr>
          <p:cNvPr id="108" name="Google Shape;108;g31893211930_0_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Goodfellow Publishers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1893211930_0_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 b="1"/>
              <a:t>Maslow’s Hierarchy of Needs</a:t>
            </a:r>
            <a:endParaRPr/>
          </a:p>
        </p:txBody>
      </p:sp>
      <p:sp>
        <p:nvSpPr>
          <p:cNvPr id="115" name="Google Shape;115;g31893211930_0_9"/>
          <p:cNvSpPr txBox="1">
            <a:spLocks noGrp="1"/>
          </p:cNvSpPr>
          <p:nvPr>
            <p:ph type="body" idx="1"/>
          </p:nvPr>
        </p:nvSpPr>
        <p:spPr>
          <a:xfrm>
            <a:off x="838200" y="1535723"/>
            <a:ext cx="10515600" cy="46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A famous model with a lasting legacy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Divides human needs into a hierarchy (Maslow, 1943):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Immediate physiological needs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Safety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Love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Esteem</a:t>
            </a:r>
            <a:endParaRPr sz="2600"/>
          </a:p>
          <a:p>
            <a:pPr marL="914400" lvl="1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Self-actualization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Humans satisfy lower-level needs before trying to satisfy higher-level needs</a:t>
            </a:r>
            <a:endParaRPr sz="260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Each need has different implications for tourism: e.g., a connection between the safety need and humans’ avoidance of unsafe travel destinations</a:t>
            </a:r>
            <a:endParaRPr sz="2600"/>
          </a:p>
        </p:txBody>
      </p:sp>
      <p:sp>
        <p:nvSpPr>
          <p:cNvPr id="116" name="Google Shape;116;g31893211930_0_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International Tourism Futures © Goodfellow Publishers 2024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1893211930_0_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Travel Motives </a:t>
            </a:r>
            <a:endParaRPr b="1"/>
          </a:p>
        </p:txBody>
      </p:sp>
      <p:sp>
        <p:nvSpPr>
          <p:cNvPr id="123" name="Google Shape;123;g31893211930_0_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Pearce and Lee (2005, pp. 231-232) identified a number of travel motives, such as: </a:t>
            </a:r>
            <a:endParaRPr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Novelty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Autonomy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Nature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Stimulation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Self-actualize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Isolation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Romance</a:t>
            </a:r>
            <a:endParaRPr sz="1825"/>
          </a:p>
          <a:p>
            <a:pPr marL="457200" lvl="0" indent="-33818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26"/>
              <a:buFont typeface="Calibri"/>
              <a:buChar char="●"/>
            </a:pPr>
            <a:r>
              <a:rPr lang="en-GB" sz="1825"/>
              <a:t>Recognition </a:t>
            </a:r>
            <a:endParaRPr sz="1825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Tourists’ level of travel experience tends to impact which motivations they are driven by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893211930_0_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Push-Pull Framework</a:t>
            </a:r>
            <a:endParaRPr b="1"/>
          </a:p>
        </p:txBody>
      </p:sp>
      <p:sp>
        <p:nvSpPr>
          <p:cNvPr id="130" name="Google Shape;130;g31893211930_0_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Dann (1977) developed another prominent tourism motivation framework: the push and pull framework</a:t>
            </a:r>
            <a:endParaRPr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GB" sz="2000"/>
              <a:t>Push factors: internal needs and wants within tourists that make them want to travel (e.g., escape, prestige, relaxation)</a:t>
            </a:r>
            <a:endParaRPr sz="200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GB" sz="2000"/>
              <a:t>Pull factors: specific aspects of the travel destination that attract tourists (e.g., climate, beaches, scenic beauty)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31893211930_0_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Evolutionary Psychology</a:t>
            </a:r>
            <a:endParaRPr b="1"/>
          </a:p>
        </p:txBody>
      </p:sp>
      <p:sp>
        <p:nvSpPr>
          <p:cNvPr id="137" name="Google Shape;137;g31893211930_0_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Evolutionary psychology assumes that human psychology has been shaped by evolution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This branch of psychology focuses not only on how a given motivation impacts behavior, but also on why it exist 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GB"/>
              <a:t>Psychological mechanisms have been shaped by the types of challenges human ancestors encountered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893211930_0_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Fundamental Motives Framework</a:t>
            </a:r>
            <a:endParaRPr b="1"/>
          </a:p>
        </p:txBody>
      </p:sp>
      <p:sp>
        <p:nvSpPr>
          <p:cNvPr id="144" name="Google Shape;144;g31893211930_0_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/>
              <a:t>An important theory within evolutionary psychology is the fundamental motives framework (Griskevicius and Kenrick, 2013; Kock et al., 2018):</a:t>
            </a:r>
            <a:endParaRPr sz="2200"/>
          </a:p>
          <a:p>
            <a:pPr marL="457200" lvl="0" indent="-3492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Exploration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Self-protection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Disease avoidance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Affiliation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Status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Mate acquisition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Mate retention</a:t>
            </a:r>
            <a:endParaRPr sz="1900"/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Font typeface="Calibri"/>
              <a:buAutoNum type="arabicPeriod"/>
            </a:pPr>
            <a:r>
              <a:rPr lang="en-GB" sz="1900"/>
              <a:t>Kin care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893211930_0_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Example 1: Exploration</a:t>
            </a:r>
            <a:endParaRPr b="1"/>
          </a:p>
        </p:txBody>
      </p:sp>
      <p:sp>
        <p:nvSpPr>
          <p:cNvPr id="151" name="Google Shape;151;g31893211930_0_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Humans’ fundamental motive to explore impacts tourism in different ways such as: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Exploration is at the core of why people travel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Exploration is potentially linked to the notion of wanderlust (Irimias and Zoltán Mitev, 2023)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Exploration is linked to tourists’ attraction to foreignness (Nørfelt et al., 2020)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Widescreen</PresentationFormat>
  <Paragraphs>116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Chapter Outline</vt:lpstr>
      <vt:lpstr>Introduction</vt:lpstr>
      <vt:lpstr>Maslow’s Hierarchy of Needs</vt:lpstr>
      <vt:lpstr>Travel Motives </vt:lpstr>
      <vt:lpstr>Push-Pull Framework</vt:lpstr>
      <vt:lpstr>Evolutionary Psychology</vt:lpstr>
      <vt:lpstr>Fundamental Motives Framework</vt:lpstr>
      <vt:lpstr>Example 1: Exploration</vt:lpstr>
      <vt:lpstr>Example 2: Disease Avoidance</vt:lpstr>
      <vt:lpstr>Example 3: Status</vt:lpstr>
      <vt:lpstr>Summary</vt:lpstr>
      <vt:lpstr>Case Study and 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Sally North</dc:creator>
  <cp:lastModifiedBy>Sally North</cp:lastModifiedBy>
  <cp:revision>1</cp:revision>
  <dcterms:created xsi:type="dcterms:W3CDTF">2016-07-13T11:20:36Z</dcterms:created>
  <dcterms:modified xsi:type="dcterms:W3CDTF">2024-12-02T21:11:30Z</dcterms:modified>
</cp:coreProperties>
</file>